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2" r:id="rId2"/>
    <p:sldId id="260" r:id="rId3"/>
    <p:sldId id="302" r:id="rId4"/>
    <p:sldId id="303" r:id="rId5"/>
    <p:sldId id="304" r:id="rId6"/>
    <p:sldId id="308" r:id="rId7"/>
    <p:sldId id="305" r:id="rId8"/>
    <p:sldId id="306" r:id="rId9"/>
    <p:sldId id="311" r:id="rId10"/>
    <p:sldId id="307" r:id="rId11"/>
    <p:sldId id="309" r:id="rId12"/>
    <p:sldId id="310" r:id="rId13"/>
    <p:sldId id="292" r:id="rId14"/>
    <p:sldId id="290" r:id="rId15"/>
    <p:sldId id="300" r:id="rId16"/>
    <p:sldId id="313" r:id="rId17"/>
    <p:sldId id="314" r:id="rId18"/>
    <p:sldId id="315" r:id="rId19"/>
    <p:sldId id="316" r:id="rId20"/>
    <p:sldId id="312" r:id="rId21"/>
    <p:sldId id="317" r:id="rId22"/>
    <p:sldId id="291" r:id="rId23"/>
    <p:sldId id="318" r:id="rId24"/>
    <p:sldId id="319" r:id="rId25"/>
    <p:sldId id="32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 Johnso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6561"/>
  </p:normalViewPr>
  <p:slideViewPr>
    <p:cSldViewPr>
      <p:cViewPr>
        <p:scale>
          <a:sx n="168" d="100"/>
          <a:sy n="168" d="100"/>
        </p:scale>
        <p:origin x="17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674F3-9DC4-4068-967B-D7476868FA91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7E0BC-2FBF-499C-9C44-B0589988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9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Commercial (Alteryx, </a:t>
            </a:r>
            <a:r>
              <a:rPr lang="en-US" dirty="0" err="1"/>
              <a:t>Paxata</a:t>
            </a:r>
            <a:r>
              <a:rPr lang="en-US" dirty="0"/>
              <a:t>, IBM,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Open Source (</a:t>
            </a:r>
            <a:r>
              <a:rPr lang="en-US" dirty="0" err="1"/>
              <a:t>OpenRefine</a:t>
            </a:r>
            <a:r>
              <a:rPr lang="en-US" dirty="0"/>
              <a:t>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6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of the variation that inevitably crops up in graphical representations of data, </a:t>
            </a:r>
            <a:r>
              <a:rPr lang="en-US" dirty="0" err="1"/>
              <a:t>Tufte</a:t>
            </a:r>
            <a:r>
              <a:rPr lang="en-US" dirty="0"/>
              <a:t> came up with six principles that are meant to ensure high graphical integrity. They are outlined in his book The Visual Display of Quantitative Information. They are as follows: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59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Integrate with many databases, new features every 6 months, enterprise ready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2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2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7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6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sac.nlm.nih.gov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phekb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xtremepresentation.typepad.com/files/choosing-a-good-chart-09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xtremepresentation.typepad.com/files/choosing-a-good-chart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extremepresentation.typepad.com/files/choosing-a-good-chart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xtremepresentation.typepad.com/files/choosing-a-good-chart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xtremepresentation.typepad.com/files/choosing-a-good-chart-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nychart.com/blog/2017/09/22/data-visualization-best-practices-dataviz-weekly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towardsdatascience.com/5-quick-and-easy-data-visualizations-in-python-with-code-a2284bae952f" TargetMode="External"/><Relationship Id="rId2" Type="http://schemas.openxmlformats.org/officeDocument/2006/relationships/hyperlink" Target="https://matplotlib.org/2.1.1/gallery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.com/blog/r-data-visualization-packages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hyperlink" Target="https://www.tableau.com/" TargetMode="External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hyperlink" Target="https://www.qlik.com/" TargetMode="External"/><Relationship Id="rId4" Type="http://schemas.openxmlformats.org/officeDocument/2006/relationships/hyperlink" Target="https://www.microsoft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.ocks.org/mbostock" TargetMode="External"/><Relationship Id="rId2" Type="http://schemas.openxmlformats.org/officeDocument/2006/relationships/hyperlink" Target="https://d3j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Dealing with Data and Visualization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Steve Johnson, PhD, Assistant Professor, Institute for Health Informatics, University of Minnesota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June 5, 2019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5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Phenotyping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 for computing new feature</a:t>
            </a:r>
          </a:p>
          <a:p>
            <a:r>
              <a:rPr lang="en-US" dirty="0" err="1"/>
              <a:t>High_Blood_Pressure</a:t>
            </a:r>
            <a:r>
              <a:rPr lang="en-US" dirty="0"/>
              <a:t> = </a:t>
            </a:r>
          </a:p>
          <a:p>
            <a:pPr lvl="1"/>
            <a:r>
              <a:rPr lang="en-US" dirty="0"/>
              <a:t>ANY(diagnosis = “I10*”)</a:t>
            </a:r>
          </a:p>
          <a:p>
            <a:pPr lvl="1"/>
            <a:r>
              <a:rPr lang="en-US" dirty="0"/>
              <a:t>ANY(</a:t>
            </a:r>
            <a:r>
              <a:rPr lang="en-US" dirty="0" err="1"/>
              <a:t>bp_systolic</a:t>
            </a:r>
            <a:r>
              <a:rPr lang="en-US" dirty="0"/>
              <a:t> &gt;= 130 OR </a:t>
            </a:r>
            <a:r>
              <a:rPr lang="en-US" dirty="0" err="1"/>
              <a:t>bp_diastolic</a:t>
            </a:r>
            <a:r>
              <a:rPr lang="en-US" dirty="0"/>
              <a:t> &gt;= 80)</a:t>
            </a:r>
          </a:p>
          <a:p>
            <a:pPr lvl="1"/>
            <a:r>
              <a:rPr lang="en-US" dirty="0"/>
              <a:t>AT_LEAST_2(</a:t>
            </a:r>
            <a:r>
              <a:rPr lang="en-US" dirty="0" err="1"/>
              <a:t>bp_systolic</a:t>
            </a:r>
            <a:r>
              <a:rPr lang="en-US" dirty="0"/>
              <a:t> &gt;= 130 OR </a:t>
            </a:r>
            <a:r>
              <a:rPr lang="en-US" dirty="0" err="1"/>
              <a:t>bp_diastolic</a:t>
            </a:r>
            <a:r>
              <a:rPr lang="en-US" dirty="0"/>
              <a:t> &gt;= 80)</a:t>
            </a:r>
          </a:p>
          <a:p>
            <a:pPr lvl="1"/>
            <a:r>
              <a:rPr lang="en-US" dirty="0"/>
              <a:t>LAST_3(</a:t>
            </a:r>
            <a:r>
              <a:rPr lang="en-US" dirty="0" err="1"/>
              <a:t>bp_systolic</a:t>
            </a:r>
            <a:r>
              <a:rPr lang="en-US" dirty="0"/>
              <a:t> &gt;= 130 OR </a:t>
            </a:r>
            <a:r>
              <a:rPr lang="en-US" dirty="0" err="1"/>
              <a:t>bp_diastolic</a:t>
            </a:r>
            <a:r>
              <a:rPr lang="en-US" dirty="0"/>
              <a:t> &gt;= 80)</a:t>
            </a:r>
          </a:p>
          <a:p>
            <a:pPr lvl="1"/>
            <a:r>
              <a:rPr lang="en-US" dirty="0"/>
              <a:t>ANY(</a:t>
            </a:r>
            <a:r>
              <a:rPr lang="en-US" dirty="0" err="1"/>
              <a:t>Hypertension_Medicine</a:t>
            </a:r>
            <a:r>
              <a:rPr lang="en-US" dirty="0"/>
              <a:t> OR </a:t>
            </a:r>
            <a:r>
              <a:rPr lang="en-US" dirty="0" err="1"/>
              <a:t>HBP_Diagnosis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132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Phenotyping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19200"/>
          </a:xfrm>
        </p:spPr>
        <p:txBody>
          <a:bodyPr>
            <a:normAutofit/>
          </a:bodyPr>
          <a:lstStyle/>
          <a:p>
            <a:r>
              <a:rPr lang="en-US" dirty="0"/>
              <a:t>NLM Value Set Authority (VSAC)</a:t>
            </a:r>
          </a:p>
          <a:p>
            <a:pPr lvl="1"/>
            <a:r>
              <a:rPr lang="en-US" dirty="0">
                <a:hlinkClick r:id="rId2"/>
              </a:rPr>
              <a:t>https://vsac.nlm.nih.gov/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4D2E1-A499-AD4A-8957-87AD018B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41113"/>
            <a:ext cx="5375110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5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Phenotyping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PheKB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https://phekb.org/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13A09-7A2E-3F4D-944A-BEA5ECA77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514600"/>
            <a:ext cx="6362859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241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visualization best practices (</a:t>
            </a:r>
            <a:r>
              <a:rPr lang="en-US" dirty="0" err="1"/>
              <a:t>Tufte</a:t>
            </a:r>
            <a:r>
              <a:rPr lang="en-US" dirty="0"/>
              <a:t>)</a:t>
            </a:r>
          </a:p>
          <a:p>
            <a:r>
              <a:rPr lang="en-US" dirty="0"/>
              <a:t>Use productive tools</a:t>
            </a:r>
          </a:p>
          <a:p>
            <a:r>
              <a:rPr lang="en-US" dirty="0"/>
              <a:t>Tell a 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6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D514-EF90-D24B-BACF-3EFF5795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Visualization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C39F5-6F28-8B43-9F54-6EA1134A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62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Tufte's</a:t>
            </a:r>
            <a:r>
              <a:rPr lang="en-US" dirty="0"/>
              <a:t> 6 Principles of Graphical Integrity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Representation of numbers should match the true proportions.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Labeling should be clear and detailed.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should not vary for some ulterior motive, show only data variation.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represent money, well known units are best.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number of dimensions represented should be the same as the number of dimensions in the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Representations should not imply unintended context.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D5973-87E4-3949-A200-3506770AA909}"/>
              </a:ext>
            </a:extLst>
          </p:cNvPr>
          <p:cNvSpPr txBox="1"/>
          <p:nvPr/>
        </p:nvSpPr>
        <p:spPr>
          <a:xfrm>
            <a:off x="76200" y="5867400"/>
            <a:ext cx="716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Tufte</a:t>
            </a:r>
            <a:r>
              <a:rPr lang="en-US" sz="1100" dirty="0"/>
              <a:t> ER. The visual display of quantitative information. Cheshire, CT: Graphics press; 2001 Jan.</a:t>
            </a:r>
          </a:p>
        </p:txBody>
      </p:sp>
    </p:spTree>
    <p:extLst>
      <p:ext uri="{BB962C8B-B14F-4D97-AF65-F5344CB8AC3E}">
        <p14:creationId xmlns:p14="http://schemas.microsoft.com/office/powerpoint/2010/main" val="212711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Types of Visualizations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48DB-3F95-214C-A2D1-227610FABBE6}"/>
              </a:ext>
            </a:extLst>
          </p:cNvPr>
          <p:cNvSpPr txBox="1"/>
          <p:nvPr/>
        </p:nvSpPr>
        <p:spPr>
          <a:xfrm>
            <a:off x="61586" y="5847567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https://extremepresentation.typepad.com/files/choosing-a-good-chart-09.pdf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5CD624-4CB1-CD49-970D-AB8446EE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72" y="1073063"/>
            <a:ext cx="6834514" cy="485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0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48DB-3F95-214C-A2D1-227610FABBE6}"/>
              </a:ext>
            </a:extLst>
          </p:cNvPr>
          <p:cNvSpPr txBox="1"/>
          <p:nvPr/>
        </p:nvSpPr>
        <p:spPr>
          <a:xfrm>
            <a:off x="61586" y="5847567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https://extremepresentation.typepad.com/files/choosing-a-good-chart-09.pdf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0BDD6-8C85-B048-83CB-529091F16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3" y="1905000"/>
            <a:ext cx="9144000" cy="2351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848CE7-9A3C-B24A-92ED-EE20A1062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3236" y="3657600"/>
            <a:ext cx="2002164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46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Relationship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48DB-3F95-214C-A2D1-227610FABBE6}"/>
              </a:ext>
            </a:extLst>
          </p:cNvPr>
          <p:cNvSpPr txBox="1"/>
          <p:nvPr/>
        </p:nvSpPr>
        <p:spPr>
          <a:xfrm>
            <a:off x="61586" y="5847567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https://extremepresentation.typepad.com/files/choosing-a-good-chart-09.pdf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302C8-C8FE-6846-BCC4-14A0DE32D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057400"/>
            <a:ext cx="4648200" cy="2475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65C1E7-95F3-9648-8525-C579469FE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246666"/>
            <a:ext cx="2540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2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Distribution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48DB-3F95-214C-A2D1-227610FABBE6}"/>
              </a:ext>
            </a:extLst>
          </p:cNvPr>
          <p:cNvSpPr txBox="1"/>
          <p:nvPr/>
        </p:nvSpPr>
        <p:spPr>
          <a:xfrm>
            <a:off x="61586" y="5847567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https://extremepresentation.typepad.com/files/choosing-a-good-chart-09.pdf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7DBCF-6A08-2D4A-B6BD-C4CAE45BF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19199"/>
            <a:ext cx="4572000" cy="41965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729A6B-BF59-A24A-BA45-1F2CB917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143000"/>
            <a:ext cx="21336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40CB3C-B95B-0840-9A43-3ABF7735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294271"/>
            <a:ext cx="1739900" cy="2197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80D16-C13B-A846-8571-E61BA0F9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682" y="4996667"/>
            <a:ext cx="1676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36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Composition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48DB-3F95-214C-A2D1-227610FABBE6}"/>
              </a:ext>
            </a:extLst>
          </p:cNvPr>
          <p:cNvSpPr txBox="1"/>
          <p:nvPr/>
        </p:nvSpPr>
        <p:spPr>
          <a:xfrm>
            <a:off x="61586" y="5847567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https://extremepresentation.typepad.com/files/choosing-a-good-chart-09.pdf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3ABFC9-5356-0F47-8698-C233A0E0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8991600" cy="314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954D26-912B-E449-B022-55CD22AE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905000"/>
            <a:ext cx="2133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D121A-4375-0142-A1AF-6EDD69290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438" y="1447800"/>
            <a:ext cx="1639162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EE510-144D-5149-B315-3E4B859FE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3505200"/>
            <a:ext cx="3048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6C156A-CF81-5640-9F60-1251CE77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719" y="1257075"/>
            <a:ext cx="22098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1CF79B-987B-EF40-B3B8-0105DBD16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1333500"/>
            <a:ext cx="152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Dealing with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Acquisition</a:t>
            </a:r>
          </a:p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Data Quality</a:t>
            </a:r>
          </a:p>
          <a:p>
            <a:pPr lvl="1"/>
            <a:r>
              <a:rPr lang="en-US" dirty="0"/>
              <a:t>Cleaning</a:t>
            </a:r>
          </a:p>
          <a:p>
            <a:pPr lvl="1"/>
            <a:r>
              <a:rPr lang="en-US" dirty="0"/>
              <a:t>Missing data</a:t>
            </a:r>
          </a:p>
          <a:p>
            <a:r>
              <a:rPr lang="en-US" dirty="0"/>
              <a:t>Feature development</a:t>
            </a:r>
          </a:p>
          <a:p>
            <a:pPr lvl="1"/>
            <a:r>
              <a:rPr lang="en-US" dirty="0"/>
              <a:t>Phenotyping</a:t>
            </a:r>
          </a:p>
          <a:p>
            <a:pPr lvl="1"/>
            <a:r>
              <a:rPr lang="en-US" dirty="0"/>
              <a:t>Natural Language Processing (NLP)</a:t>
            </a:r>
          </a:p>
          <a:p>
            <a:r>
              <a:rPr lang="en-US" dirty="0"/>
              <a:t>Visualization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63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1B7E-4E82-C048-943E-A7C1E99C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Tell 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3FC28-47C1-7845-8EF0-C6C99F795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2749622" cy="28194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Use color, </a:t>
            </a:r>
            <a:r>
              <a:rPr lang="en-US" dirty="0" err="1"/>
              <a:t>size,shape</a:t>
            </a:r>
            <a:r>
              <a:rPr lang="en-US" dirty="0"/>
              <a:t>, proportion, progression and text callouts to tell the story</a:t>
            </a:r>
          </a:p>
          <a:p>
            <a:r>
              <a:rPr lang="en-US" dirty="0"/>
              <a:t>Uses maps to show relationships</a:t>
            </a:r>
          </a:p>
          <a:p>
            <a:r>
              <a:rPr lang="en-US" dirty="0"/>
              <a:t>Mix different visualizations to show data in the most appropriate manner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4187E-2BCF-D34A-B4E3-7D64DB4692B4}"/>
              </a:ext>
            </a:extLst>
          </p:cNvPr>
          <p:cNvSpPr txBox="1"/>
          <p:nvPr/>
        </p:nvSpPr>
        <p:spPr>
          <a:xfrm>
            <a:off x="0" y="5867400"/>
            <a:ext cx="7162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Tableau</a:t>
            </a:r>
            <a:endParaRPr lang="en-US" sz="11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8D2828-841B-E94E-B0E2-6D4C826CA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822" y="1219199"/>
            <a:ext cx="5937177" cy="563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2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1B7E-4E82-C048-943E-A7C1E99C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Tell a Story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14F32-8F28-E645-B27A-C6440937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019" y="963940"/>
            <a:ext cx="6104981" cy="58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42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Visualization Tools: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9631"/>
            <a:ext cx="8229600" cy="1752600"/>
          </a:xfrm>
        </p:spPr>
        <p:txBody>
          <a:bodyPr>
            <a:normAutofit/>
          </a:bodyPr>
          <a:lstStyle/>
          <a:p>
            <a:r>
              <a:rPr lang="en-US" sz="1800" dirty="0"/>
              <a:t>Matplotlib – Powerful, complex visualization package</a:t>
            </a:r>
          </a:p>
          <a:p>
            <a:pPr lvl="1"/>
            <a:r>
              <a:rPr lang="en-US" sz="1600" dirty="0">
                <a:hlinkClick r:id="rId2"/>
              </a:rPr>
              <a:t>https://matplotlib.org/2.1.1/gallery/index.html</a:t>
            </a:r>
            <a:endParaRPr lang="en-US" sz="1600" dirty="0"/>
          </a:p>
          <a:p>
            <a:r>
              <a:rPr lang="en-US" sz="1800" dirty="0"/>
              <a:t>Seaborn – Simplifies Matplotlib, default styles</a:t>
            </a:r>
          </a:p>
          <a:p>
            <a:r>
              <a:rPr lang="en-US" sz="1800" dirty="0"/>
              <a:t>Bokeh – Interactive visualization in a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D801D-B145-0043-AE29-D507F3F5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90800"/>
            <a:ext cx="2736850" cy="19802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4703A4-9032-BA4E-9D9E-AB37E87D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764" y="2527531"/>
            <a:ext cx="2298107" cy="2212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BC3CE6-B47F-A548-8524-EB7D6E4FE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621" y="3962400"/>
            <a:ext cx="2265996" cy="186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3E553B-2D83-7748-8BC4-D9300FB68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708" y="3633789"/>
            <a:ext cx="2044700" cy="1713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D8776A-9FF9-A941-8088-3F3E8E9B23FA}"/>
              </a:ext>
            </a:extLst>
          </p:cNvPr>
          <p:cNvSpPr txBox="1"/>
          <p:nvPr/>
        </p:nvSpPr>
        <p:spPr>
          <a:xfrm>
            <a:off x="0" y="5867400"/>
            <a:ext cx="716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7"/>
              </a:rPr>
              <a:t>https://towardsdatascience.com/5-quick-and-easy-data-visualizations-in-python-with-code-a2284bae952f</a:t>
            </a:r>
            <a:r>
              <a:rPr lang="en-US" sz="1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4F846-E3D2-C149-A009-8878A5687374}"/>
              </a:ext>
            </a:extLst>
          </p:cNvPr>
          <p:cNvSpPr txBox="1"/>
          <p:nvPr/>
        </p:nvSpPr>
        <p:spPr>
          <a:xfrm>
            <a:off x="4758510" y="3777218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Histograms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80064-4F2C-244A-852F-E7D8A2DA72A8}"/>
              </a:ext>
            </a:extLst>
          </p:cNvPr>
          <p:cNvSpPr txBox="1"/>
          <p:nvPr/>
        </p:nvSpPr>
        <p:spPr>
          <a:xfrm>
            <a:off x="6527764" y="228131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Line plots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8B1DEF-54F7-0346-868F-3F16FE6C189F}"/>
              </a:ext>
            </a:extLst>
          </p:cNvPr>
          <p:cNvSpPr txBox="1"/>
          <p:nvPr/>
        </p:nvSpPr>
        <p:spPr>
          <a:xfrm>
            <a:off x="2578366" y="3398491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Bar charts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132E4D-106D-5249-B603-1800F21002EB}"/>
              </a:ext>
            </a:extLst>
          </p:cNvPr>
          <p:cNvSpPr txBox="1"/>
          <p:nvPr/>
        </p:nvSpPr>
        <p:spPr>
          <a:xfrm>
            <a:off x="280258" y="244602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Scatter plots</a:t>
            </a:r>
          </a:p>
        </p:txBody>
      </p:sp>
    </p:spTree>
    <p:extLst>
      <p:ext uri="{BB962C8B-B14F-4D97-AF65-F5344CB8AC3E}">
        <p14:creationId xmlns:p14="http://schemas.microsoft.com/office/powerpoint/2010/main" val="3411533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Visualization Tools: 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12D96-B4F3-7C47-8D7F-5BE0AD7BF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752600"/>
          </a:xfrm>
        </p:spPr>
        <p:txBody>
          <a:bodyPr>
            <a:normAutofit/>
          </a:bodyPr>
          <a:lstStyle/>
          <a:p>
            <a:r>
              <a:rPr lang="en-US" sz="1800" dirty="0"/>
              <a:t>ggplot2 – Easy but powerful workhorse for visualization</a:t>
            </a:r>
          </a:p>
          <a:p>
            <a:pPr lvl="1"/>
            <a:r>
              <a:rPr lang="en-US" sz="1600" dirty="0">
                <a:hlinkClick r:id="rId2"/>
              </a:rPr>
              <a:t>https://www.r-graph-gallery.com/</a:t>
            </a:r>
            <a:endParaRPr lang="en-US" sz="1600" dirty="0"/>
          </a:p>
          <a:p>
            <a:r>
              <a:rPr lang="en-US" sz="1800" dirty="0" err="1"/>
              <a:t>Plotly</a:t>
            </a:r>
            <a:r>
              <a:rPr lang="en-US" sz="1800" dirty="0"/>
              <a:t> – Interactive plotting</a:t>
            </a:r>
          </a:p>
          <a:p>
            <a:r>
              <a:rPr lang="en-US" sz="1800" dirty="0"/>
              <a:t>Leaflet - Maps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B5891C-CD37-2643-B35A-7A75867A0121}"/>
              </a:ext>
            </a:extLst>
          </p:cNvPr>
          <p:cNvSpPr txBox="1"/>
          <p:nvPr/>
        </p:nvSpPr>
        <p:spPr>
          <a:xfrm>
            <a:off x="0" y="5867400"/>
            <a:ext cx="716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https://mode.com/blog/r-data-visualization-packages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0BB31-CF28-664E-8C95-1EEA92C3E7C0}"/>
              </a:ext>
            </a:extLst>
          </p:cNvPr>
          <p:cNvSpPr txBox="1"/>
          <p:nvPr/>
        </p:nvSpPr>
        <p:spPr>
          <a:xfrm>
            <a:off x="280258" y="244602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Scatter plots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1865F-8BB2-A545-B1BD-B451A9FB4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677001"/>
            <a:ext cx="3219450" cy="2013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08BF8-D95F-1043-90CA-FF61387D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876" y="2076530"/>
            <a:ext cx="2884272" cy="18858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2CC1A5-B7C9-9944-9114-DCB8DC6D4B3C}"/>
              </a:ext>
            </a:extLst>
          </p:cNvPr>
          <p:cNvSpPr txBox="1"/>
          <p:nvPr/>
        </p:nvSpPr>
        <p:spPr>
          <a:xfrm>
            <a:off x="5895923" y="185555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Line plots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977574-5920-5D42-B19A-CA92D0A5A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589" y="3437810"/>
            <a:ext cx="2611548" cy="24574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10502D-6C73-8940-A84B-056F0AD7707E}"/>
              </a:ext>
            </a:extLst>
          </p:cNvPr>
          <p:cNvSpPr txBox="1"/>
          <p:nvPr/>
        </p:nvSpPr>
        <p:spPr>
          <a:xfrm>
            <a:off x="3228606" y="3237905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 maps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6EBD01-1413-F240-A603-273A806876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3687" y="4894341"/>
            <a:ext cx="3336926" cy="11932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274EC2-9A65-8D4D-B6CA-291CB12F3C65}"/>
              </a:ext>
            </a:extLst>
          </p:cNvPr>
          <p:cNvSpPr txBox="1"/>
          <p:nvPr/>
        </p:nvSpPr>
        <p:spPr>
          <a:xfrm>
            <a:off x="5603137" y="4666535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Maps</a:t>
            </a:r>
          </a:p>
        </p:txBody>
      </p:sp>
    </p:spTree>
    <p:extLst>
      <p:ext uri="{BB962C8B-B14F-4D97-AF65-F5344CB8AC3E}">
        <p14:creationId xmlns:p14="http://schemas.microsoft.com/office/powerpoint/2010/main" val="1938848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Visualization Tools: Commercial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66D967-1991-DE4C-A4C8-0A5FE8F5B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752600"/>
          </a:xfrm>
        </p:spPr>
        <p:txBody>
          <a:bodyPr>
            <a:normAutofit/>
          </a:bodyPr>
          <a:lstStyle/>
          <a:p>
            <a:r>
              <a:rPr lang="en-US" sz="2400" dirty="0"/>
              <a:t>Tableau – Easy to use, powerful, expensive</a:t>
            </a:r>
          </a:p>
          <a:p>
            <a:r>
              <a:rPr lang="en-US" sz="2400" dirty="0"/>
              <a:t>QlikView – Easy to use, fast, expensive</a:t>
            </a:r>
          </a:p>
          <a:p>
            <a:r>
              <a:rPr lang="en-US" sz="2400" dirty="0" err="1"/>
              <a:t>PowerBI</a:t>
            </a:r>
            <a:r>
              <a:rPr lang="en-US" sz="2400" dirty="0"/>
              <a:t> – Microsoft ecosystem, simple, powerful, not free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A3FE1-0180-5447-BF35-642208FE0BA5}"/>
              </a:ext>
            </a:extLst>
          </p:cNvPr>
          <p:cNvSpPr txBox="1"/>
          <p:nvPr/>
        </p:nvSpPr>
        <p:spPr>
          <a:xfrm>
            <a:off x="0" y="5867400"/>
            <a:ext cx="7162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>
                <a:hlinkClick r:id="rId3"/>
              </a:rPr>
              <a:t>https://www.tableau.com</a:t>
            </a:r>
            <a:r>
              <a:rPr lang="en-US" sz="1000" dirty="0"/>
              <a:t>, </a:t>
            </a:r>
            <a:r>
              <a:rPr lang="en-US" sz="1000" dirty="0">
                <a:hlinkClick r:id="rId4"/>
              </a:rPr>
              <a:t>https://www.Microsoft.com</a:t>
            </a:r>
            <a:r>
              <a:rPr lang="en-US" sz="1000" dirty="0"/>
              <a:t>, </a:t>
            </a:r>
            <a:r>
              <a:rPr lang="en-US" sz="1000" dirty="0">
                <a:hlinkClick r:id="rId5"/>
              </a:rPr>
              <a:t>https://www.qlik.com</a:t>
            </a:r>
            <a:r>
              <a:rPr lang="en-US" sz="10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8CD37-6587-8043-8472-C09ADBD7CDE4}"/>
              </a:ext>
            </a:extLst>
          </p:cNvPr>
          <p:cNvSpPr txBox="1"/>
          <p:nvPr/>
        </p:nvSpPr>
        <p:spPr>
          <a:xfrm>
            <a:off x="6049168" y="3891519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Power BI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FB7E7-FB36-A948-8E8F-23C6A4B80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6018" y="4137740"/>
            <a:ext cx="3327982" cy="2062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671FD-30EE-EA4A-A13C-852F85BC4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2509201"/>
            <a:ext cx="2874698" cy="2313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86E3FD-A893-3D46-AF9D-7F359D77E6E1}"/>
              </a:ext>
            </a:extLst>
          </p:cNvPr>
          <p:cNvSpPr txBox="1"/>
          <p:nvPr/>
        </p:nvSpPr>
        <p:spPr>
          <a:xfrm>
            <a:off x="38100" y="2262980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Tableau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D0F15-C7D0-8044-A55F-D2050AA32174}"/>
              </a:ext>
            </a:extLst>
          </p:cNvPr>
          <p:cNvSpPr txBox="1"/>
          <p:nvPr/>
        </p:nvSpPr>
        <p:spPr>
          <a:xfrm>
            <a:off x="3011858" y="2986128"/>
            <a:ext cx="83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QlikView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EBF9B0-E28A-7047-A0F8-7BF41A4C20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1666" y="3208219"/>
            <a:ext cx="3327982" cy="22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27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Visualization Tools: Custom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212D96-B4F3-7C47-8D7F-5BE0AD7BF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066800"/>
          </a:xfrm>
        </p:spPr>
        <p:txBody>
          <a:bodyPr>
            <a:normAutofit/>
          </a:bodyPr>
          <a:lstStyle/>
          <a:p>
            <a:r>
              <a:rPr lang="en-US" sz="1800" dirty="0"/>
              <a:t>d3 – Custom visualizations using JavaScript</a:t>
            </a:r>
          </a:p>
          <a:p>
            <a:pPr lvl="1"/>
            <a:r>
              <a:rPr lang="en-US" sz="1600" dirty="0">
                <a:hlinkClick r:id="rId2"/>
              </a:rPr>
              <a:t>https://d3js.org/ </a:t>
            </a:r>
            <a:r>
              <a:rPr lang="en-US" sz="1600" dirty="0"/>
              <a:t> , </a:t>
            </a:r>
            <a:r>
              <a:rPr lang="en-US" sz="1600" dirty="0">
                <a:hlinkClick r:id="rId3"/>
              </a:rPr>
              <a:t>https://bl.ocks.org/mbostock</a:t>
            </a:r>
            <a:endParaRPr lang="en-US" sz="1600" dirty="0"/>
          </a:p>
          <a:p>
            <a:r>
              <a:rPr lang="en-US" sz="2200" dirty="0"/>
              <a:t>Build your own in Python and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20BB31-CF28-664E-8C95-1EEA92C3E7C0}"/>
              </a:ext>
            </a:extLst>
          </p:cNvPr>
          <p:cNvSpPr txBox="1"/>
          <p:nvPr/>
        </p:nvSpPr>
        <p:spPr>
          <a:xfrm>
            <a:off x="280258" y="2446020"/>
            <a:ext cx="2081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Hierarchical Edge Bundling – d3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40D529-BB41-CB45-9AFF-31F2007E3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2692241"/>
            <a:ext cx="3589028" cy="32893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45A9D4-AC05-5549-A233-1B370C50CDD8}"/>
              </a:ext>
            </a:extLst>
          </p:cNvPr>
          <p:cNvSpPr txBox="1"/>
          <p:nvPr/>
        </p:nvSpPr>
        <p:spPr>
          <a:xfrm>
            <a:off x="5943600" y="965359"/>
            <a:ext cx="1700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Force Directed Graph – d3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0C26BD-54E9-1249-A8EE-DD1B8D97428A}"/>
              </a:ext>
            </a:extLst>
          </p:cNvPr>
          <p:cNvSpPr txBox="1"/>
          <p:nvPr/>
        </p:nvSpPr>
        <p:spPr>
          <a:xfrm>
            <a:off x="3949855" y="3548539"/>
            <a:ext cx="1700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Custom Timeline -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6598D-C366-ED44-A376-DFFB80C67E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577" y="3810000"/>
            <a:ext cx="3265737" cy="23181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2F8322-378B-BA48-BFDE-760C008665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146" y="1175861"/>
            <a:ext cx="3045718" cy="29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0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Data Acquisition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Data requests and IRB</a:t>
            </a:r>
          </a:p>
          <a:p>
            <a:pPr lvl="1"/>
            <a:r>
              <a:rPr lang="en-US" dirty="0"/>
              <a:t>Documenting expectations, independent and dependent variables</a:t>
            </a:r>
          </a:p>
          <a:p>
            <a:pPr lvl="1"/>
            <a:r>
              <a:rPr lang="en-US" dirty="0"/>
              <a:t>Asking for too much vs too little data</a:t>
            </a:r>
          </a:p>
          <a:p>
            <a:pPr lvl="1"/>
            <a:r>
              <a:rPr lang="en-US" dirty="0"/>
              <a:t>De-identification</a:t>
            </a:r>
          </a:p>
          <a:p>
            <a:pPr lvl="1"/>
            <a:r>
              <a:rPr lang="en-US" dirty="0"/>
              <a:t>Terminology mapping</a:t>
            </a:r>
          </a:p>
          <a:p>
            <a:r>
              <a:rPr lang="en-US" dirty="0"/>
              <a:t>Data extraction</a:t>
            </a:r>
          </a:p>
          <a:p>
            <a:pPr lvl="1"/>
            <a:r>
              <a:rPr lang="en-US" dirty="0"/>
              <a:t>Flat files (CSVs) vs Data Marts</a:t>
            </a:r>
          </a:p>
          <a:p>
            <a:pPr lvl="1"/>
            <a:r>
              <a:rPr lang="en-US" dirty="0"/>
              <a:t>Data dictionaries</a:t>
            </a:r>
          </a:p>
          <a:p>
            <a:pPr lvl="1"/>
            <a:r>
              <a:rPr lang="en-US" dirty="0"/>
              <a:t>Re-extraction / data updating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Data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Data Quality Dimensions</a:t>
            </a:r>
          </a:p>
          <a:p>
            <a:pPr lvl="1"/>
            <a:r>
              <a:rPr lang="en-US" dirty="0"/>
              <a:t>Correctness – Does the data represent a truth about the world?</a:t>
            </a:r>
          </a:p>
          <a:p>
            <a:pPr lvl="2"/>
            <a:r>
              <a:rPr lang="en-US" dirty="0" err="1"/>
              <a:t>Birth_date</a:t>
            </a:r>
            <a:r>
              <a:rPr lang="en-US" dirty="0"/>
              <a:t> = “1/3/1990”</a:t>
            </a:r>
          </a:p>
          <a:p>
            <a:pPr lvl="1"/>
            <a:r>
              <a:rPr lang="en-US" dirty="0"/>
              <a:t>Completeness – Is data missing?</a:t>
            </a:r>
          </a:p>
          <a:p>
            <a:pPr lvl="2"/>
            <a:r>
              <a:rPr lang="en-US" dirty="0" err="1"/>
              <a:t>Death_date</a:t>
            </a:r>
            <a:r>
              <a:rPr lang="en-US" dirty="0"/>
              <a:t> = NULL</a:t>
            </a:r>
          </a:p>
          <a:p>
            <a:pPr lvl="1"/>
            <a:r>
              <a:rPr lang="en-US" dirty="0"/>
              <a:t>Consistency – Does data conform to expectations / rules?</a:t>
            </a:r>
          </a:p>
          <a:p>
            <a:pPr lvl="2"/>
            <a:r>
              <a:rPr lang="en-US" dirty="0" err="1"/>
              <a:t>Birth_date</a:t>
            </a:r>
            <a:r>
              <a:rPr lang="en-US" dirty="0"/>
              <a:t> = “1/3/1990”, </a:t>
            </a:r>
            <a:r>
              <a:rPr lang="en-US" dirty="0" err="1"/>
              <a:t>death_date</a:t>
            </a:r>
            <a:r>
              <a:rPr lang="en-US" dirty="0"/>
              <a:t> = “1/2/1990”</a:t>
            </a:r>
          </a:p>
          <a:p>
            <a:pPr lvl="3"/>
            <a:r>
              <a:rPr lang="en-US" dirty="0"/>
              <a:t>Rule: </a:t>
            </a:r>
            <a:r>
              <a:rPr lang="en-US" dirty="0" err="1"/>
              <a:t>birth_date</a:t>
            </a:r>
            <a:r>
              <a:rPr lang="en-US" dirty="0"/>
              <a:t> must be &lt;= </a:t>
            </a:r>
            <a:r>
              <a:rPr lang="en-US" dirty="0" err="1"/>
              <a:t>death_date</a:t>
            </a:r>
            <a:endParaRPr lang="en-US" dirty="0"/>
          </a:p>
          <a:p>
            <a:pPr lvl="1"/>
            <a:r>
              <a:rPr lang="en-US" dirty="0"/>
              <a:t>Currency – Is the data timely and up-to-date?</a:t>
            </a:r>
          </a:p>
          <a:p>
            <a:pPr lvl="2"/>
            <a:r>
              <a:rPr lang="en-US" dirty="0"/>
              <a:t>Data updated at end of shift?  Nightly load into CDR?</a:t>
            </a:r>
          </a:p>
          <a:p>
            <a:r>
              <a:rPr lang="en-US" dirty="0"/>
              <a:t>Document data expectations </a:t>
            </a:r>
          </a:p>
          <a:p>
            <a:r>
              <a:rPr lang="en-US" dirty="0"/>
              <a:t>Required data quality depends on fitness-for-use</a:t>
            </a:r>
          </a:p>
          <a:p>
            <a:pPr lvl="1"/>
            <a:r>
              <a:rPr lang="en-US" dirty="0"/>
              <a:t>Count patients vs count diabetic patients with controlled A1c</a:t>
            </a:r>
          </a:p>
        </p:txBody>
      </p:sp>
    </p:spTree>
    <p:extLst>
      <p:ext uri="{BB962C8B-B14F-4D97-AF65-F5344CB8AC3E}">
        <p14:creationId xmlns:p14="http://schemas.microsoft.com/office/powerpoint/2010/main" val="80531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Cleaning and Pre-processing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Linking data</a:t>
            </a:r>
          </a:p>
          <a:p>
            <a:pPr lvl="1"/>
            <a:r>
              <a:rPr lang="en-US" dirty="0"/>
              <a:t>Patient matching</a:t>
            </a:r>
          </a:p>
          <a:p>
            <a:r>
              <a:rPr lang="en-US" dirty="0"/>
              <a:t>Mapping data to terminologies</a:t>
            </a:r>
          </a:p>
          <a:p>
            <a:pPr lvl="1"/>
            <a:r>
              <a:rPr lang="en-US" dirty="0"/>
              <a:t>UMLS, concept hierarchies</a:t>
            </a:r>
          </a:p>
          <a:p>
            <a:r>
              <a:rPr lang="en-US" dirty="0"/>
              <a:t>Commercial and open source tools</a:t>
            </a:r>
          </a:p>
          <a:p>
            <a:r>
              <a:rPr lang="en-US" dirty="0"/>
              <a:t>Data quality problems are missing data problems</a:t>
            </a:r>
          </a:p>
        </p:txBody>
      </p:sp>
    </p:spTree>
    <p:extLst>
      <p:ext uri="{BB962C8B-B14F-4D97-AF65-F5344CB8AC3E}">
        <p14:creationId xmlns:p14="http://schemas.microsoft.com/office/powerpoint/2010/main" val="2103006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Dealing with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Decide on consistent way to handle missing data</a:t>
            </a:r>
          </a:p>
          <a:p>
            <a:r>
              <a:rPr lang="en-US" dirty="0"/>
              <a:t>Remove “rows” with missing values</a:t>
            </a:r>
          </a:p>
          <a:p>
            <a:r>
              <a:rPr lang="en-US" dirty="0"/>
              <a:t>Fill in missing values</a:t>
            </a:r>
          </a:p>
          <a:p>
            <a:pPr lvl="1"/>
            <a:r>
              <a:rPr lang="en-US" dirty="0"/>
              <a:t>Constant (i.e. ”0”)</a:t>
            </a:r>
          </a:p>
          <a:p>
            <a:pPr lvl="1"/>
            <a:r>
              <a:rPr lang="en-US" dirty="0"/>
              <a:t>Use the Mean</a:t>
            </a:r>
          </a:p>
          <a:p>
            <a:pPr lvl="1"/>
            <a:r>
              <a:rPr lang="en-US" dirty="0"/>
              <a:t>Multiple Imputation / Regression</a:t>
            </a:r>
          </a:p>
          <a:p>
            <a:pPr lvl="1"/>
            <a:r>
              <a:rPr lang="en-US" dirty="0"/>
              <a:t>Last value</a:t>
            </a:r>
          </a:p>
          <a:p>
            <a:r>
              <a:rPr lang="en-US"/>
              <a:t>Missingness may be </a:t>
            </a:r>
            <a:r>
              <a:rPr lang="en-US" dirty="0"/>
              <a:t>meaningful</a:t>
            </a:r>
          </a:p>
          <a:p>
            <a:pPr lvl="1"/>
            <a:r>
              <a:rPr lang="en-US" dirty="0"/>
              <a:t>MCAR – missingness unrelated to the variable</a:t>
            </a:r>
          </a:p>
          <a:p>
            <a:pPr lvl="2"/>
            <a:r>
              <a:rPr lang="en-US" dirty="0"/>
              <a:t>The lab lost a sample so results aren’t reported</a:t>
            </a:r>
          </a:p>
          <a:p>
            <a:pPr lvl="1"/>
            <a:r>
              <a:rPr lang="en-US" dirty="0"/>
              <a:t>MAR – missingness related to another variable</a:t>
            </a:r>
          </a:p>
          <a:p>
            <a:pPr lvl="2"/>
            <a:r>
              <a:rPr lang="en-US" dirty="0"/>
              <a:t>Female patients in pain may under report vs Male patients</a:t>
            </a:r>
          </a:p>
          <a:p>
            <a:pPr lvl="1"/>
            <a:r>
              <a:rPr lang="en-US" dirty="0"/>
              <a:t>MNAR – missingness related to the variable</a:t>
            </a:r>
          </a:p>
          <a:p>
            <a:pPr lvl="2"/>
            <a:r>
              <a:rPr lang="en-US" dirty="0"/>
              <a:t>Patients with severe depression may not answer survey depression questions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Feature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transformation</a:t>
            </a:r>
          </a:p>
          <a:p>
            <a:pPr lvl="1"/>
            <a:r>
              <a:rPr lang="en-US" dirty="0"/>
              <a:t>Standardize data formats, categorical variables</a:t>
            </a:r>
          </a:p>
          <a:p>
            <a:r>
              <a:rPr lang="en-US" dirty="0"/>
              <a:t>Computed variables / features</a:t>
            </a:r>
          </a:p>
          <a:p>
            <a:pPr lvl="1"/>
            <a:r>
              <a:rPr lang="en-US" dirty="0"/>
              <a:t>Age = Today() – </a:t>
            </a:r>
            <a:r>
              <a:rPr lang="en-US" dirty="0" err="1"/>
              <a:t>birth_date</a:t>
            </a:r>
            <a:endParaRPr lang="en-US" dirty="0"/>
          </a:p>
          <a:p>
            <a:pPr lvl="1"/>
            <a:r>
              <a:rPr lang="en-US" dirty="0" err="1"/>
              <a:t>Weight_in_kg</a:t>
            </a:r>
            <a:r>
              <a:rPr lang="en-US" dirty="0"/>
              <a:t> = weight * 0.45</a:t>
            </a:r>
          </a:p>
          <a:p>
            <a:r>
              <a:rPr lang="en-US" dirty="0"/>
              <a:t>Encode categorical (nominal) variables</a:t>
            </a:r>
          </a:p>
          <a:p>
            <a:pPr lvl="1"/>
            <a:r>
              <a:rPr lang="en-US" dirty="0"/>
              <a:t>Male = 0, Female = 1</a:t>
            </a:r>
          </a:p>
          <a:p>
            <a:r>
              <a:rPr lang="en-US" dirty="0"/>
              <a:t>Encode missingness</a:t>
            </a:r>
          </a:p>
          <a:p>
            <a:pPr lvl="1"/>
            <a:r>
              <a:rPr lang="en-US" dirty="0" err="1"/>
              <a:t>Birth_date_missing</a:t>
            </a:r>
            <a:r>
              <a:rPr lang="en-US" dirty="0"/>
              <a:t> = True</a:t>
            </a:r>
          </a:p>
          <a:p>
            <a:r>
              <a:rPr lang="en-US" dirty="0"/>
              <a:t>Binning</a:t>
            </a:r>
          </a:p>
          <a:p>
            <a:pPr lvl="1"/>
            <a:r>
              <a:rPr lang="en-US" dirty="0"/>
              <a:t>Age_0_18, Age_18_65, Age_65_plus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5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Natural Language Processing (NLP)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features from unstructured clinical notes</a:t>
            </a:r>
          </a:p>
          <a:p>
            <a:r>
              <a:rPr lang="en-US" dirty="0"/>
              <a:t>Augment structured data</a:t>
            </a:r>
          </a:p>
          <a:p>
            <a:r>
              <a:rPr lang="en-US" dirty="0"/>
              <a:t>Rules of natural language + medical knowledge + abbreviations + negation</a:t>
            </a:r>
          </a:p>
          <a:p>
            <a:r>
              <a:rPr lang="en-US" dirty="0"/>
              <a:t>Find additional diagnosis, procedures, history, symptoms, social determinants</a:t>
            </a:r>
          </a:p>
        </p:txBody>
      </p:sp>
    </p:spTree>
    <p:extLst>
      <p:ext uri="{BB962C8B-B14F-4D97-AF65-F5344CB8AC3E}">
        <p14:creationId xmlns:p14="http://schemas.microsoft.com/office/powerpoint/2010/main" val="130386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Natural Language Processing (NLP)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E7353-3098-E64C-922B-D4E0AE1CF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95" y="1066800"/>
            <a:ext cx="793701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4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5651</TotalTime>
  <Words>1056</Words>
  <Application>Microsoft Macintosh PowerPoint</Application>
  <PresentationFormat>On-screen Show (4:3)</PresentationFormat>
  <Paragraphs>164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Dealing with Data and Visualization</vt:lpstr>
      <vt:lpstr>Dealing with Data</vt:lpstr>
      <vt:lpstr>Data Acquisition</vt:lpstr>
      <vt:lpstr>Data Quality</vt:lpstr>
      <vt:lpstr>Cleaning and Pre-processing Data</vt:lpstr>
      <vt:lpstr>Dealing with Missing Data</vt:lpstr>
      <vt:lpstr>Feature Development</vt:lpstr>
      <vt:lpstr>Natural Language Processing (NLP)</vt:lpstr>
      <vt:lpstr>Natural Language Processing (NLP)</vt:lpstr>
      <vt:lpstr>Phenotyping</vt:lpstr>
      <vt:lpstr>Phenotyping</vt:lpstr>
      <vt:lpstr>Phenotyping</vt:lpstr>
      <vt:lpstr>Visualization</vt:lpstr>
      <vt:lpstr>Visualization Best Practices</vt:lpstr>
      <vt:lpstr>Types of Visualizations</vt:lpstr>
      <vt:lpstr>Comparison</vt:lpstr>
      <vt:lpstr>Relationship</vt:lpstr>
      <vt:lpstr>Distribution</vt:lpstr>
      <vt:lpstr>Composition</vt:lpstr>
      <vt:lpstr>Tell a Story</vt:lpstr>
      <vt:lpstr>Tell a Story</vt:lpstr>
      <vt:lpstr>Visualization Tools: Python</vt:lpstr>
      <vt:lpstr>Visualization Tools: R</vt:lpstr>
      <vt:lpstr>Visualization Tools: Commercial</vt:lpstr>
      <vt:lpstr>Visualization Tools: Custom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Brett Stursa</dc:creator>
  <cp:lastModifiedBy>Steve Johnson</cp:lastModifiedBy>
  <cp:revision>64</cp:revision>
  <dcterms:created xsi:type="dcterms:W3CDTF">2014-05-02T13:47:18Z</dcterms:created>
  <dcterms:modified xsi:type="dcterms:W3CDTF">2019-06-04T21:36:40Z</dcterms:modified>
</cp:coreProperties>
</file>